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9"/>
  </p:notesMasterIdLst>
  <p:sldIdLst>
    <p:sldId id="2221" r:id="rId2"/>
    <p:sldId id="2090" r:id="rId3"/>
    <p:sldId id="2268" r:id="rId4"/>
    <p:sldId id="2274" r:id="rId5"/>
    <p:sldId id="2246" r:id="rId6"/>
    <p:sldId id="2226" r:id="rId7"/>
    <p:sldId id="2260" r:id="rId8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678" userDrawn="1">
          <p15:clr>
            <a:srgbClr val="A4A3A4"/>
          </p15:clr>
        </p15:guide>
        <p15:guide id="16" orient="horz" pos="4320" userDrawn="1">
          <p15:clr>
            <a:srgbClr val="A4A3A4"/>
          </p15:clr>
        </p15:guide>
        <p15:guide id="17" pos="11494" userDrawn="1">
          <p15:clr>
            <a:srgbClr val="A4A3A4"/>
          </p15:clr>
        </p15:guide>
        <p15:guide id="18" pos="14278" userDrawn="1">
          <p15:clr>
            <a:srgbClr val="A4A3A4"/>
          </p15:clr>
        </p15:guide>
        <p15:guide id="19" orient="horz">
          <p15:clr>
            <a:srgbClr val="A4A3A4"/>
          </p15:clr>
        </p15:guide>
        <p15:guide id="20" orient="horz" pos="4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8C00"/>
    <a:srgbClr val="2D3540"/>
    <a:srgbClr val="D9D9D9"/>
    <a:srgbClr val="0122A0"/>
    <a:srgbClr val="FF6E00"/>
    <a:srgbClr val="1E81E3"/>
    <a:srgbClr val="1F82E3"/>
    <a:srgbClr val="0073E5"/>
    <a:srgbClr val="F3F3F3"/>
    <a:srgbClr val="FFC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0" autoAdjust="0"/>
    <p:restoredTop sz="84532" autoAdjust="0"/>
  </p:normalViewPr>
  <p:slideViewPr>
    <p:cSldViewPr snapToGrid="0" snapToObjects="1">
      <p:cViewPr varScale="1">
        <p:scale>
          <a:sx n="65" d="100"/>
          <a:sy n="65" d="100"/>
        </p:scale>
        <p:origin x="1032" y="248"/>
      </p:cViewPr>
      <p:guideLst>
        <p:guide pos="7678"/>
        <p:guide orient="horz" pos="4320"/>
        <p:guide pos="11494"/>
        <p:guide pos="14278"/>
        <p:guide orient="horz"/>
        <p:guide orient="horz" pos="4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Текст</a:t>
            </a:r>
            <a:r>
              <a:rPr lang="ru-RU" baseline="0" dirty="0"/>
              <a:t> на кнопке: Укажите действие, которое хотите, чтобы сделали те, для кого эта презентация предназначается. К примеру: Узнать новое, Послушать, Прочитать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3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4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7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46% - сотовый </a:t>
            </a:r>
            <a:r>
              <a:rPr lang="ru-RU" dirty="0" err="1"/>
              <a:t>убер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8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Выровнять по полям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</a:t>
            </a:r>
            <a:r>
              <a:rPr lang="ru-RU" baseline="0" dirty="0"/>
              <a:t> кнопки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5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8556171"/>
            <a:ext cx="24377650" cy="5159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95095" y="4208277"/>
            <a:ext cx="6008915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146267" y="4208277"/>
            <a:ext cx="6008915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797438" y="4208277"/>
            <a:ext cx="6008915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0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16054" y="4381947"/>
            <a:ext cx="386283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136592" y="4336976"/>
            <a:ext cx="3918857" cy="69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14495" y="4336976"/>
            <a:ext cx="3918857" cy="69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7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4078131" y="2028911"/>
            <a:ext cx="7132320" cy="9537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8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5"/>
          <p:cNvSpPr>
            <a:spLocks noGrp="1"/>
          </p:cNvSpPr>
          <p:nvPr>
            <p:ph type="pic" sz="quarter" idx="4294967295"/>
          </p:nvPr>
        </p:nvSpPr>
        <p:spPr>
          <a:xfrm>
            <a:off x="1827632" y="5618816"/>
            <a:ext cx="9354265" cy="5820149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91676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88423" y="5650798"/>
            <a:ext cx="9309100" cy="57562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68475" y="3419061"/>
            <a:ext cx="6620468" cy="102969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954791" y="3419062"/>
            <a:ext cx="6620468" cy="43533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39201" y="8361647"/>
            <a:ext cx="6536058" cy="53543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70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122057" y="3419061"/>
            <a:ext cx="6620468" cy="102969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935741" y="3419061"/>
            <a:ext cx="6620468" cy="43533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935741" y="8361647"/>
            <a:ext cx="6536058" cy="53543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8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643185" y="0"/>
            <a:ext cx="773446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73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44622" y="3960742"/>
            <a:ext cx="5276851" cy="41867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88173" y="3960741"/>
            <a:ext cx="5276851" cy="41867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44622" y="8411885"/>
            <a:ext cx="5276851" cy="41867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88173" y="8411884"/>
            <a:ext cx="5276851" cy="41867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4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" y="2982733"/>
            <a:ext cx="18815538" cy="661181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815539" y="1"/>
            <a:ext cx="5562112" cy="661181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8815538" y="6611814"/>
            <a:ext cx="5562112" cy="71041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1916843" y="0"/>
            <a:ext cx="6091254" cy="67216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8286396" y="0"/>
            <a:ext cx="6091254" cy="67216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1916843" y="6994383"/>
            <a:ext cx="6091254" cy="67216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8286396" y="6994383"/>
            <a:ext cx="6059471" cy="67216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8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303025" y="0"/>
            <a:ext cx="4921382" cy="6781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303526" y="6980430"/>
            <a:ext cx="4921382" cy="673557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4442904" y="0"/>
            <a:ext cx="4839009" cy="49895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4442904" y="5188148"/>
            <a:ext cx="4839009" cy="85278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9519776" y="0"/>
            <a:ext cx="4857874" cy="93825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9499908" y="9581169"/>
            <a:ext cx="4877741" cy="41348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27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4921382" cy="6781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1" y="6980430"/>
            <a:ext cx="4921382" cy="673557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139879" y="0"/>
            <a:ext cx="4839009" cy="49895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139879" y="5188148"/>
            <a:ext cx="4839009" cy="85278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216751" y="0"/>
            <a:ext cx="4857874" cy="93825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0196883" y="9581169"/>
            <a:ext cx="4877741" cy="41348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35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150725" y="5567703"/>
            <a:ext cx="12226925" cy="550994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25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5567703"/>
            <a:ext cx="12226925" cy="550994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35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5072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53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226925" y="0"/>
            <a:ext cx="1215072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2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" y="0"/>
            <a:ext cx="1692192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1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455730" y="0"/>
            <a:ext cx="1692192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8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248731" y="0"/>
            <a:ext cx="569289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43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435021" y="0"/>
            <a:ext cx="569289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84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1268512" y="0"/>
            <a:ext cx="9462053" cy="13715999"/>
          </a:xfrm>
          <a:prstGeom prst="parallelogram">
            <a:avLst>
              <a:gd name="adj" fmla="val 5487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97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923898" y="0"/>
            <a:ext cx="9462053" cy="13715999"/>
          </a:xfrm>
          <a:prstGeom prst="parallelogram">
            <a:avLst>
              <a:gd name="adj" fmla="val 5487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80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3755763" y="0"/>
            <a:ext cx="10621888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41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918450" y="0"/>
            <a:ext cx="16459200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82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495096" y="1526556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146266" y="1526556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5797438" y="1526556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495096" y="7380767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146266" y="7380767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15797438" y="7380767"/>
            <a:ext cx="6008915" cy="3192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0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2188825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902959" y="4849586"/>
            <a:ext cx="4016828" cy="40168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93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4670157" y="0"/>
            <a:ext cx="9707493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86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518400"/>
            <a:ext cx="7897091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36346" y="7518400"/>
            <a:ext cx="7897214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6472815" y="7518400"/>
            <a:ext cx="7904835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4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3987" r:id="rId12"/>
    <p:sldLayoutId id="2147483988" r:id="rId13"/>
    <p:sldLayoutId id="2147483990" r:id="rId14"/>
    <p:sldLayoutId id="2147483992" r:id="rId15"/>
    <p:sldLayoutId id="2147483993" r:id="rId16"/>
    <p:sldLayoutId id="2147484022" r:id="rId17"/>
    <p:sldLayoutId id="2147483946" r:id="rId18"/>
    <p:sldLayoutId id="2147483954" r:id="rId19"/>
    <p:sldLayoutId id="2147483976" r:id="rId20"/>
    <p:sldLayoutId id="2147483967" r:id="rId21"/>
    <p:sldLayoutId id="2147483947" r:id="rId22"/>
    <p:sldLayoutId id="2147483996" r:id="rId23"/>
    <p:sldLayoutId id="2147483997" r:id="rId24"/>
    <p:sldLayoutId id="2147483998" r:id="rId25"/>
    <p:sldLayoutId id="2147483999" r:id="rId26"/>
    <p:sldLayoutId id="2147484000" r:id="rId27"/>
    <p:sldLayoutId id="2147484001" r:id="rId28"/>
    <p:sldLayoutId id="2147484002" r:id="rId29"/>
    <p:sldLayoutId id="2147484003" r:id="rId30"/>
    <p:sldLayoutId id="2147484004" r:id="rId31"/>
    <p:sldLayoutId id="2147484005" r:id="rId32"/>
    <p:sldLayoutId id="2147484006" r:id="rId33"/>
    <p:sldLayoutId id="2147484007" r:id="rId34"/>
    <p:sldLayoutId id="2147484008" r:id="rId35"/>
    <p:sldLayoutId id="2147484009" r:id="rId36"/>
    <p:sldLayoutId id="2147484012" r:id="rId37"/>
    <p:sldLayoutId id="2147484014" r:id="rId38"/>
    <p:sldLayoutId id="2147484017" r:id="rId39"/>
    <p:sldLayoutId id="2147484023" r:id="rId40"/>
    <p:sldLayoutId id="2147484020" r:id="rId41"/>
    <p:sldLayoutId id="2147484121" r:id="rId42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13" Type="http://schemas.openxmlformats.org/officeDocument/2006/relationships/image" Target="../media/image17.tiff"/><Relationship Id="rId3" Type="http://schemas.openxmlformats.org/officeDocument/2006/relationships/image" Target="../media/image1.emf"/><Relationship Id="rId7" Type="http://schemas.openxmlformats.org/officeDocument/2006/relationships/image" Target="../media/image11.tiff"/><Relationship Id="rId12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11" Type="http://schemas.openxmlformats.org/officeDocument/2006/relationships/image" Target="../media/image15.tiff"/><Relationship Id="rId5" Type="http://schemas.openxmlformats.org/officeDocument/2006/relationships/image" Target="../media/image9.tiff"/><Relationship Id="rId10" Type="http://schemas.openxmlformats.org/officeDocument/2006/relationships/image" Target="../media/image14.tiff"/><Relationship Id="rId4" Type="http://schemas.openxmlformats.org/officeDocument/2006/relationships/image" Target="../media/image8.jpeg"/><Relationship Id="rId9" Type="http://schemas.openxmlformats.org/officeDocument/2006/relationships/image" Target="../media/image13.tiff"/><Relationship Id="rId14" Type="http://schemas.openxmlformats.org/officeDocument/2006/relationships/image" Target="../media/image1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7909" y="5043407"/>
            <a:ext cx="8289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2D3540"/>
                </a:solidFill>
                <a:latin typeface="Calibri" charset="0"/>
                <a:ea typeface="Calibri" charset="0"/>
                <a:cs typeface="Calibri" charset="0"/>
              </a:rPr>
              <a:t>КИВИ – Комплексное решение для сервисов Такси</a:t>
            </a:r>
          </a:p>
        </p:txBody>
      </p:sp>
      <p:sp>
        <p:nvSpPr>
          <p:cNvPr id="9" name="Овал 8"/>
          <p:cNvSpPr/>
          <p:nvPr/>
        </p:nvSpPr>
        <p:spPr>
          <a:xfrm>
            <a:off x="12530413" y="2414953"/>
            <a:ext cx="8835960" cy="8835960"/>
          </a:xfrm>
          <a:prstGeom prst="ellipse">
            <a:avLst/>
          </a:prstGeom>
          <a:solidFill>
            <a:srgbClr val="FF8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8C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448137" y="2414953"/>
            <a:ext cx="8835960" cy="8835960"/>
          </a:xfrm>
          <a:prstGeom prst="ellipse">
            <a:avLst/>
          </a:prstGeom>
          <a:solidFill>
            <a:srgbClr val="FF8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59C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791346" y="5225498"/>
            <a:ext cx="4314093" cy="3214869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5291970" y="6198193"/>
            <a:ext cx="1314004" cy="1453184"/>
            <a:chOff x="15283064" y="6039630"/>
            <a:chExt cx="1600756" cy="1770309"/>
          </a:xfrm>
          <a:solidFill>
            <a:srgbClr val="0023A0"/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5283064" y="6039630"/>
              <a:ext cx="1600756" cy="365037"/>
            </a:xfrm>
            <a:prstGeom prst="roundRect">
              <a:avLst>
                <a:gd name="adj" fmla="val 50000"/>
              </a:avLst>
            </a:prstGeom>
            <a:solidFill>
              <a:srgbClr val="2D3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5283064" y="6752149"/>
              <a:ext cx="1600756" cy="365037"/>
            </a:xfrm>
            <a:prstGeom prst="roundRect">
              <a:avLst>
                <a:gd name="adj" fmla="val 50000"/>
              </a:avLst>
            </a:prstGeom>
            <a:solidFill>
              <a:srgbClr val="2D3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5283064" y="7444902"/>
              <a:ext cx="1600756" cy="365037"/>
            </a:xfrm>
            <a:prstGeom prst="roundRect">
              <a:avLst>
                <a:gd name="adj" fmla="val 50000"/>
              </a:avLst>
            </a:prstGeom>
            <a:solidFill>
              <a:srgbClr val="2D3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Сектор 13"/>
          <p:cNvSpPr/>
          <p:nvPr/>
        </p:nvSpPr>
        <p:spPr>
          <a:xfrm>
            <a:off x="17057935" y="6078071"/>
            <a:ext cx="1680882" cy="1680882"/>
          </a:xfrm>
          <a:prstGeom prst="pi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1" y="46242"/>
            <a:ext cx="4639730" cy="26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905029" y="1332643"/>
            <a:ext cx="84914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>
                <a:solidFill>
                  <a:srgbClr val="2D3540"/>
                </a:solidFill>
                <a:latin typeface="Calibri" charset="0"/>
                <a:ea typeface="Calibri" charset="0"/>
                <a:cs typeface="Calibri" charset="0"/>
              </a:rPr>
              <a:t>СЕРВИСЫ КИВИ</a:t>
            </a:r>
            <a:endParaRPr lang="en-US" sz="9600" b="1" dirty="0">
              <a:solidFill>
                <a:srgbClr val="2D354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5527" y="3110479"/>
            <a:ext cx="15110395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ea typeface="Calibri" charset="0"/>
                <a:cs typeface="Calibri" charset="0"/>
              </a:rPr>
              <a:t>КИВИ</a:t>
            </a:r>
            <a:r>
              <a:rPr lang="ru-RU" sz="4000" b="1" dirty="0">
                <a:solidFill>
                  <a:schemeClr val="tx2"/>
                </a:solidFill>
                <a:ea typeface="Calibri" charset="0"/>
                <a:cs typeface="Calibri" charset="0"/>
              </a:rPr>
              <a:t> -</a:t>
            </a:r>
            <a:r>
              <a:rPr lang="ru-RU" sz="4000" b="1" dirty="0"/>
              <a:t> ведущий оператор платежных сервисов нового поколения, обладающий интегрированной многоканальной сетью</a:t>
            </a:r>
            <a:r>
              <a:rPr lang="ru-RU" sz="4000" b="1" dirty="0">
                <a:solidFill>
                  <a:schemeClr val="tx2"/>
                </a:solidFill>
                <a:ea typeface="Calibri" charset="0"/>
                <a:cs typeface="Calibri" charset="0"/>
              </a:rPr>
              <a:t> </a:t>
            </a:r>
            <a:endParaRPr lang="en-US" sz="4000" b="1" dirty="0">
              <a:solidFill>
                <a:schemeClr val="tx2"/>
              </a:solidFill>
              <a:ea typeface="Calibri" charset="0"/>
              <a:cs typeface="Calibr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02090" y="8676664"/>
            <a:ext cx="4753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Интернет</a:t>
            </a:r>
            <a:r>
              <a:rPr lang="ru-RU" sz="4000" b="1" spc="600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4000" b="1" dirty="0" err="1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эквайринг</a:t>
            </a:r>
            <a:endParaRPr lang="en-US" sz="4000" b="1" dirty="0">
              <a:solidFill>
                <a:srgbClr val="FF8C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17965" y="9384550"/>
            <a:ext cx="629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Собственный </a:t>
            </a:r>
            <a:r>
              <a:rPr lang="ru-RU" dirty="0" err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эквайринг</a:t>
            </a:r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, максимальная конверсия</a:t>
            </a:r>
            <a:endParaRPr lang="en-US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82595" y="8676664"/>
            <a:ext cx="4110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Терминалы КИВИ</a:t>
            </a:r>
            <a:endParaRPr lang="en-US" sz="4000" b="1" dirty="0">
              <a:solidFill>
                <a:srgbClr val="FF8C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87308" y="9418194"/>
            <a:ext cx="5563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Обширная сеть терминалов и агентов</a:t>
            </a:r>
            <a:endParaRPr lang="en-US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343928" y="8676664"/>
            <a:ext cx="3505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Сервис выплат</a:t>
            </a:r>
            <a:endParaRPr lang="en-US" sz="4000" b="1" dirty="0">
              <a:solidFill>
                <a:srgbClr val="FF8C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28652" y="9375001"/>
            <a:ext cx="5469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Автоматизированные выплаты</a:t>
            </a:r>
            <a:endParaRPr lang="en-US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82373" y="5748236"/>
            <a:ext cx="2570891" cy="2570889"/>
          </a:xfrm>
          <a:prstGeom prst="ellipse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59C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83806" y="5748236"/>
            <a:ext cx="2570891" cy="2570889"/>
          </a:xfrm>
          <a:prstGeom prst="ellipse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59C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6829792" y="5748236"/>
            <a:ext cx="2570891" cy="2570889"/>
          </a:xfrm>
          <a:prstGeom prst="ellipse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59C00"/>
              </a:solidFill>
            </a:endParaRPr>
          </a:p>
        </p:txBody>
      </p:sp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201" y="6598282"/>
            <a:ext cx="966899" cy="920856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0871" y="6678523"/>
            <a:ext cx="1028731" cy="710314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616" y="6576923"/>
            <a:ext cx="900013" cy="10028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771" y="348234"/>
            <a:ext cx="2328606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7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68542" y="1332643"/>
            <a:ext cx="14164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dirty="0">
                <a:solidFill>
                  <a:srgbClr val="2D3540"/>
                </a:solidFill>
                <a:latin typeface="Calibri" charset="0"/>
                <a:ea typeface="Calibri" charset="0"/>
                <a:cs typeface="Calibri" charset="0"/>
              </a:rPr>
              <a:t>КАКИЕ ПРОБЛЕМЫ РЕШАЕМ</a:t>
            </a:r>
            <a:endParaRPr lang="en-US" sz="8800" b="1" dirty="0">
              <a:solidFill>
                <a:srgbClr val="2D354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5527" y="3110479"/>
            <a:ext cx="15110395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таксопаркам необходимо регулярно выплачивать заработок таксистам по безналичным операциям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771" y="348234"/>
            <a:ext cx="2328606" cy="13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45B82F-5063-384D-94A9-1B53DAFC5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58" y="5588900"/>
            <a:ext cx="6460531" cy="34886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0F7B73-CEEC-9341-B132-6CE50F4D5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660" y="5588900"/>
            <a:ext cx="6520910" cy="34886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A53196-78D2-854A-A713-D8960ED5E7DC}"/>
              </a:ext>
            </a:extLst>
          </p:cNvPr>
          <p:cNvSpPr txBox="1"/>
          <p:nvPr/>
        </p:nvSpPr>
        <p:spPr>
          <a:xfrm>
            <a:off x="1442542" y="9424870"/>
            <a:ext cx="5828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Таксисты-нерезиденты</a:t>
            </a:r>
            <a:endParaRPr lang="en-US" sz="4400" b="1" dirty="0">
              <a:solidFill>
                <a:srgbClr val="FF8C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030074-3CCB-904F-A9DD-BEA287B4B9D2}"/>
              </a:ext>
            </a:extLst>
          </p:cNvPr>
          <p:cNvSpPr txBox="1"/>
          <p:nvPr/>
        </p:nvSpPr>
        <p:spPr>
          <a:xfrm>
            <a:off x="1146157" y="10166400"/>
            <a:ext cx="6421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Не во всех банках РФ могут открыть счет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Все операции с доп. комиссией</a:t>
            </a:r>
            <a:endParaRPr lang="en-US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EF52F2-6CEF-0F4B-AC2D-0505A37DC71A}"/>
              </a:ext>
            </a:extLst>
          </p:cNvPr>
          <p:cNvSpPr txBox="1"/>
          <p:nvPr/>
        </p:nvSpPr>
        <p:spPr>
          <a:xfrm>
            <a:off x="9538159" y="9424870"/>
            <a:ext cx="4888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Блокировки счетов</a:t>
            </a:r>
            <a:endParaRPr lang="en-US" sz="4400" b="1" dirty="0">
              <a:solidFill>
                <a:srgbClr val="FF8C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6EEA10-67D7-1741-931B-34CC6DF5E9F4}"/>
              </a:ext>
            </a:extLst>
          </p:cNvPr>
          <p:cNvSpPr txBox="1"/>
          <p:nvPr/>
        </p:nvSpPr>
        <p:spPr>
          <a:xfrm>
            <a:off x="9402293" y="10207788"/>
            <a:ext cx="5159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Операции, попадающие под 115ФЗ</a:t>
            </a:r>
            <a:endParaRPr lang="en-US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832258-DAFD-C547-AAD6-D7E566270161}"/>
              </a:ext>
            </a:extLst>
          </p:cNvPr>
          <p:cNvSpPr txBox="1"/>
          <p:nvPr/>
        </p:nvSpPr>
        <p:spPr>
          <a:xfrm>
            <a:off x="19094369" y="9424870"/>
            <a:ext cx="2207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Ресурсы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94929-FAFC-A24B-975B-C022330DA528}"/>
              </a:ext>
            </a:extLst>
          </p:cNvPr>
          <p:cNvSpPr txBox="1"/>
          <p:nvPr/>
        </p:nvSpPr>
        <p:spPr>
          <a:xfrm>
            <a:off x="17462516" y="10207788"/>
            <a:ext cx="534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Время сотрудников и ФОТ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0B0527-1A0D-D14C-A313-CB58144AE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1626" y="5588900"/>
            <a:ext cx="7785267" cy="36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8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25818" y="1332643"/>
            <a:ext cx="19449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>
                <a:solidFill>
                  <a:srgbClr val="2D3540"/>
                </a:solidFill>
                <a:latin typeface="Calibri" charset="0"/>
                <a:ea typeface="Calibri" charset="0"/>
                <a:cs typeface="Calibri" charset="0"/>
              </a:rPr>
              <a:t>ЕДИНАЯ ПЛАТЕЖНАЯ ЭКО СИСТЕМА</a:t>
            </a:r>
            <a:endParaRPr lang="en-US" sz="9600" b="1" dirty="0">
              <a:solidFill>
                <a:srgbClr val="2D354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771" y="348234"/>
            <a:ext cx="2328606" cy="1332000"/>
          </a:xfrm>
          <a:prstGeom prst="rect">
            <a:avLst/>
          </a:prstGeom>
        </p:spPr>
      </p:pic>
      <p:grpSp>
        <p:nvGrpSpPr>
          <p:cNvPr id="19" name="Group 53">
            <a:extLst>
              <a:ext uri="{FF2B5EF4-FFF2-40B4-BE49-F238E27FC236}">
                <a16:creationId xmlns:a16="http://schemas.microsoft.com/office/drawing/2014/main" id="{9A5074A5-D23B-3D44-97AD-D9D3DEA20099}"/>
              </a:ext>
            </a:extLst>
          </p:cNvPr>
          <p:cNvGrpSpPr/>
          <p:nvPr/>
        </p:nvGrpSpPr>
        <p:grpSpPr>
          <a:xfrm>
            <a:off x="9872397" y="8699350"/>
            <a:ext cx="1992878" cy="3645070"/>
            <a:chOff x="1337034" y="2993758"/>
            <a:chExt cx="610558" cy="1193538"/>
          </a:xfrm>
        </p:grpSpPr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4BEBB1AA-12E5-BA4B-A6FE-2E9A8C5F0163}"/>
                </a:ext>
              </a:extLst>
            </p:cNvPr>
            <p:cNvSpPr/>
            <p:nvPr/>
          </p:nvSpPr>
          <p:spPr bwMode="gray">
            <a:xfrm>
              <a:off x="1424591" y="3128228"/>
              <a:ext cx="449032" cy="964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ru-RU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2" name="Рисунок 10">
              <a:extLst>
                <a:ext uri="{FF2B5EF4-FFF2-40B4-BE49-F238E27FC236}">
                  <a16:creationId xmlns:a16="http://schemas.microsoft.com/office/drawing/2014/main" id="{08339AF7-C0E3-4542-8273-2BAFEFB5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337034" y="2993758"/>
              <a:ext cx="610558" cy="1193538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FBBEBA-D3FE-FB41-A0E0-DC81AFBC10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528" b="28979"/>
          <a:stretch/>
        </p:blipFill>
        <p:spPr>
          <a:xfrm>
            <a:off x="8489473" y="4350471"/>
            <a:ext cx="4371353" cy="1857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1994DE-11F3-B843-A9DF-03D733ED8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0131" y="3594704"/>
            <a:ext cx="5655390" cy="3232998"/>
          </a:xfrm>
          <a:prstGeom prst="rect">
            <a:avLst/>
          </a:prstGeom>
        </p:spPr>
      </p:pic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8949D4C2-312D-DB43-949E-057B016FDBC5}"/>
              </a:ext>
            </a:extLst>
          </p:cNvPr>
          <p:cNvCxnSpPr>
            <a:cxnSpLocks/>
          </p:cNvCxnSpPr>
          <p:nvPr/>
        </p:nvCxnSpPr>
        <p:spPr>
          <a:xfrm flipV="1">
            <a:off x="5843909" y="5295940"/>
            <a:ext cx="2324491" cy="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5C81FC52-52E1-A948-A776-C842DA05E7DF}"/>
              </a:ext>
            </a:extLst>
          </p:cNvPr>
          <p:cNvCxnSpPr>
            <a:cxnSpLocks/>
          </p:cNvCxnSpPr>
          <p:nvPr/>
        </p:nvCxnSpPr>
        <p:spPr>
          <a:xfrm flipV="1">
            <a:off x="13007800" y="5211203"/>
            <a:ext cx="2324491" cy="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2B7011-DE4D-E54A-9CF4-A5652F251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7080" y="4350471"/>
            <a:ext cx="1068867" cy="10688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D3349E-45FC-6048-88C4-1F731259A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0994" y="4623293"/>
            <a:ext cx="1175820" cy="1175820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AEBE374-4247-E942-BD3A-EFF560AC84B9}"/>
              </a:ext>
            </a:extLst>
          </p:cNvPr>
          <p:cNvCxnSpPr>
            <a:cxnSpLocks/>
          </p:cNvCxnSpPr>
          <p:nvPr/>
        </p:nvCxnSpPr>
        <p:spPr>
          <a:xfrm>
            <a:off x="17852827" y="6400700"/>
            <a:ext cx="0" cy="147216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718742-4EF3-044D-B276-06958BBA6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35132" y="7872869"/>
            <a:ext cx="4594805" cy="45948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BC3C9D-97B9-B74B-BDF3-87369D31E8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35566" y="11367921"/>
            <a:ext cx="3634523" cy="127881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120050B-BBA2-6D45-A904-082FD35D4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3258" y="8919970"/>
            <a:ext cx="937636" cy="937636"/>
          </a:xfrm>
          <a:prstGeom prst="rect">
            <a:avLst/>
          </a:prstGeom>
        </p:spPr>
      </p:pic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345F62B3-2013-3D4B-9A5B-EECBA615C633}"/>
              </a:ext>
            </a:extLst>
          </p:cNvPr>
          <p:cNvCxnSpPr>
            <a:cxnSpLocks/>
          </p:cNvCxnSpPr>
          <p:nvPr/>
        </p:nvCxnSpPr>
        <p:spPr>
          <a:xfrm flipH="1">
            <a:off x="12523304" y="10528170"/>
            <a:ext cx="2770392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499CCBBB-ED8C-1646-A7DF-EDE876418F7C}"/>
              </a:ext>
            </a:extLst>
          </p:cNvPr>
          <p:cNvCxnSpPr>
            <a:cxnSpLocks/>
          </p:cNvCxnSpPr>
          <p:nvPr/>
        </p:nvCxnSpPr>
        <p:spPr>
          <a:xfrm flipV="1">
            <a:off x="10794184" y="6559826"/>
            <a:ext cx="0" cy="18466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ABD7A3-5CD7-594A-B33C-75615CADAD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60874" y="9077590"/>
            <a:ext cx="2743200" cy="2743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69667D8-FED0-9B4E-A21D-56E26AFE3D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3240" y="6559825"/>
            <a:ext cx="3039004" cy="184661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7B42F13-1984-964E-A8E7-7C95C2EA17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3240" y="8805458"/>
            <a:ext cx="3179682" cy="187296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997FEFE-20FF-0748-84B6-ADB831FA34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403" y="4297480"/>
            <a:ext cx="3755750" cy="210322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944AB58-6030-2243-9739-74405DD26A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93240" y="11114312"/>
            <a:ext cx="3369289" cy="97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1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5893" y="3610783"/>
            <a:ext cx="3368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FF9E1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QIWI </a:t>
            </a:r>
            <a:r>
              <a:rPr lang="ru-RU" sz="4000" b="1" dirty="0">
                <a:ln w="0"/>
                <a:solidFill>
                  <a:srgbClr val="FF9E1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Кошелек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14223" y="3642302"/>
            <a:ext cx="2660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0122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QIWI </a:t>
            </a:r>
            <a:r>
              <a:rPr lang="ru-RU" sz="4000" b="1" dirty="0">
                <a:ln w="0"/>
                <a:solidFill>
                  <a:srgbClr val="0122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46794" y="4694165"/>
            <a:ext cx="5907071" cy="5282075"/>
          </a:xfrm>
          <a:prstGeom prst="round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Оплата диспетчерской</a:t>
            </a:r>
          </a:p>
          <a:p>
            <a:pPr marL="742950" indent="-742950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Оплата своего сотового телефона </a:t>
            </a:r>
          </a:p>
          <a:p>
            <a:pPr marL="742950" indent="-742950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Оплата сотового телефона родственникам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(по РФ и СНГ)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982921" y="6855811"/>
            <a:ext cx="5907071" cy="3247212"/>
          </a:xfrm>
          <a:prstGeom prst="round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Оплата бензина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405317" y="6855811"/>
            <a:ext cx="5907071" cy="5255153"/>
          </a:xfrm>
          <a:prstGeom prst="round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Оплата ЖКХ, Кредита, Ипотеки</a:t>
            </a:r>
          </a:p>
          <a:p>
            <a:pPr marL="571500" indent="-571500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Оплата аренды машины</a:t>
            </a:r>
          </a:p>
          <a:p>
            <a:pPr marL="571500" indent="-571500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Перевод другим людям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982921" y="4728924"/>
            <a:ext cx="13125727" cy="1961404"/>
          </a:xfrm>
          <a:prstGeom prst="round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Оплата услуг</a:t>
            </a:r>
          </a:p>
          <a:p>
            <a:pPr marL="571500" indent="-571500" algn="ctr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Снятие наличных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46794" y="10333146"/>
            <a:ext cx="13329467" cy="1729193"/>
          </a:xfrm>
          <a:prstGeom prst="round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Перевод на стороннюю карту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253067" y="3441220"/>
            <a:ext cx="6773333" cy="1124056"/>
          </a:xfrm>
          <a:prstGeom prst="rect">
            <a:avLst/>
          </a:prstGeom>
          <a:solidFill>
            <a:schemeClr val="accent2"/>
          </a:solidFill>
          <a:ln>
            <a:solidFill>
              <a:srgbClr val="FF9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КИВИ</a:t>
            </a:r>
            <a:r>
              <a:rPr lang="en-US" sz="4000" b="1" dirty="0"/>
              <a:t> </a:t>
            </a:r>
            <a:r>
              <a:rPr lang="ru-RU" sz="4000" b="1" dirty="0"/>
              <a:t>Кошелек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602042" y="3425168"/>
            <a:ext cx="14005710" cy="1124056"/>
          </a:xfrm>
          <a:prstGeom prst="rect">
            <a:avLst/>
          </a:prstGeom>
          <a:solidFill>
            <a:srgbClr val="0022A0"/>
          </a:solidFill>
          <a:ln>
            <a:solidFill>
              <a:srgbClr val="002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КИВИ</a:t>
            </a:r>
            <a:r>
              <a:rPr lang="en-US" sz="4000" b="1" dirty="0"/>
              <a:t> </a:t>
            </a:r>
            <a:r>
              <a:rPr lang="ru-RU" sz="4000" b="1" dirty="0"/>
              <a:t>Карта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DCA780-05E2-0845-967D-0BC08680C4EF}"/>
              </a:ext>
            </a:extLst>
          </p:cNvPr>
          <p:cNvSpPr txBox="1"/>
          <p:nvPr/>
        </p:nvSpPr>
        <p:spPr>
          <a:xfrm>
            <a:off x="0" y="1375485"/>
            <a:ext cx="24193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latin typeface="Calibri" charset="0"/>
                <a:ea typeface="Calibri" charset="0"/>
                <a:cs typeface="Calibri" charset="0"/>
              </a:rPr>
              <a:t>КУДА ТРАТЯТ ДЕНЬГИ ВАШИ ТАКСИСТЫ</a:t>
            </a:r>
            <a:endParaRPr lang="en-US" sz="88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A51D65-CCB9-704F-8110-2C87AC8FA3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771" y="367284"/>
            <a:ext cx="2328606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771" y="348234"/>
            <a:ext cx="2328606" cy="133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C967DC-D352-3840-A35B-008E2D09AA48}"/>
              </a:ext>
            </a:extLst>
          </p:cNvPr>
          <p:cNvSpPr txBox="1"/>
          <p:nvPr/>
        </p:nvSpPr>
        <p:spPr>
          <a:xfrm>
            <a:off x="6451718" y="1332643"/>
            <a:ext cx="11398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>
                <a:solidFill>
                  <a:srgbClr val="2D3540"/>
                </a:solidFill>
                <a:latin typeface="Calibri" charset="0"/>
                <a:ea typeface="Calibri" charset="0"/>
                <a:cs typeface="Calibri" charset="0"/>
              </a:rPr>
              <a:t>ПЛАНЫ НА БУДУЩЕЕ</a:t>
            </a:r>
            <a:endParaRPr lang="en-US" sz="9600" b="1" dirty="0">
              <a:solidFill>
                <a:srgbClr val="2D354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F8867A-B1A2-7D4B-B274-B5B0D0A90E99}"/>
              </a:ext>
            </a:extLst>
          </p:cNvPr>
          <p:cNvSpPr txBox="1"/>
          <p:nvPr/>
        </p:nvSpPr>
        <p:spPr>
          <a:xfrm>
            <a:off x="4595527" y="3110479"/>
            <a:ext cx="15110395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ea typeface="Calibri" charset="0"/>
                <a:cs typeface="Calibri" charset="0"/>
              </a:rPr>
              <a:t>КИВИ</a:t>
            </a:r>
            <a:r>
              <a:rPr lang="ru-RU" sz="4000" b="1" dirty="0">
                <a:solidFill>
                  <a:schemeClr val="tx2"/>
                </a:solidFill>
                <a:ea typeface="Calibri" charset="0"/>
                <a:cs typeface="Calibri" charset="0"/>
              </a:rPr>
              <a:t> -</a:t>
            </a:r>
            <a:r>
              <a:rPr lang="ru-RU" sz="4000" b="1" dirty="0"/>
              <a:t> ведущий оператор платежных сервисов нового поколения, обладающий интегрированной многоканальной сетью</a:t>
            </a:r>
            <a:r>
              <a:rPr lang="ru-RU" sz="4000" b="1" dirty="0">
                <a:solidFill>
                  <a:schemeClr val="tx2"/>
                </a:solidFill>
                <a:ea typeface="Calibri" charset="0"/>
                <a:cs typeface="Calibri" charset="0"/>
              </a:rPr>
              <a:t> </a:t>
            </a:r>
            <a:endParaRPr lang="en-US" sz="4000" b="1" dirty="0">
              <a:solidFill>
                <a:schemeClr val="tx2"/>
              </a:solidFill>
              <a:ea typeface="Calibri" charset="0"/>
              <a:cs typeface="Calibri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21C28D-0E72-4041-A744-D17426D75457}"/>
              </a:ext>
            </a:extLst>
          </p:cNvPr>
          <p:cNvSpPr txBox="1"/>
          <p:nvPr/>
        </p:nvSpPr>
        <p:spPr>
          <a:xfrm>
            <a:off x="2673421" y="8676664"/>
            <a:ext cx="701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Выплаты на банковские карты</a:t>
            </a:r>
            <a:endParaRPr lang="en-US" sz="4000" b="1" dirty="0">
              <a:solidFill>
                <a:srgbClr val="FF8C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56B4E0-582F-7A44-81D0-984EAA9E76F2}"/>
              </a:ext>
            </a:extLst>
          </p:cNvPr>
          <p:cNvSpPr txBox="1"/>
          <p:nvPr/>
        </p:nvSpPr>
        <p:spPr>
          <a:xfrm>
            <a:off x="3017965" y="9384550"/>
            <a:ext cx="629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Банковские карты эмитированные банками РФ</a:t>
            </a:r>
            <a:endParaRPr lang="en-US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5DBE57-D7A2-814B-95B7-9C8C9ECA0785}"/>
              </a:ext>
            </a:extLst>
          </p:cNvPr>
          <p:cNvSpPr txBox="1"/>
          <p:nvPr/>
        </p:nvSpPr>
        <p:spPr>
          <a:xfrm>
            <a:off x="10684712" y="8676664"/>
            <a:ext cx="4254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Без</a:t>
            </a:r>
            <a:r>
              <a:rPr lang="en-US" sz="4000" b="1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 % </a:t>
            </a:r>
            <a:r>
              <a:rPr lang="ru-RU" sz="4000" b="1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карты КИВИ</a:t>
            </a:r>
            <a:endParaRPr lang="en-US" sz="4000" b="1" dirty="0">
              <a:solidFill>
                <a:srgbClr val="FF8C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7C94D8-F4DC-3D49-B403-C618B439D7C3}"/>
              </a:ext>
            </a:extLst>
          </p:cNvPr>
          <p:cNvSpPr txBox="1"/>
          <p:nvPr/>
        </p:nvSpPr>
        <p:spPr>
          <a:xfrm>
            <a:off x="9961429" y="9418194"/>
            <a:ext cx="5563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Обнуление </a:t>
            </a:r>
            <a:r>
              <a:rPr lang="en-US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% </a:t>
            </a:r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снятия с карты КИВИ </a:t>
            </a:r>
            <a:endParaRPr lang="en-US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F8BB2B-E131-ED4B-8144-A53D26710F5E}"/>
              </a:ext>
            </a:extLst>
          </p:cNvPr>
          <p:cNvSpPr txBox="1"/>
          <p:nvPr/>
        </p:nvSpPr>
        <p:spPr>
          <a:xfrm>
            <a:off x="16397083" y="8623922"/>
            <a:ext cx="5439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8C00"/>
                </a:solidFill>
                <a:latin typeface="Calibri" charset="0"/>
                <a:ea typeface="Calibri" charset="0"/>
                <a:cs typeface="Calibri" charset="0"/>
              </a:rPr>
              <a:t>Факторинг таксопарков</a:t>
            </a:r>
            <a:endParaRPr lang="en-US" sz="4000" b="1" dirty="0">
              <a:solidFill>
                <a:srgbClr val="FF8C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E81ABA-F1DB-EE40-A3FC-7A68275AC9A5}"/>
              </a:ext>
            </a:extLst>
          </p:cNvPr>
          <p:cNvSpPr txBox="1"/>
          <p:nvPr/>
        </p:nvSpPr>
        <p:spPr>
          <a:xfrm>
            <a:off x="16400409" y="9418194"/>
            <a:ext cx="5469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Кредитование таксопарков по выплатам водителям</a:t>
            </a:r>
            <a:endParaRPr lang="en-US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1B649441-F639-114F-A6B9-8AE051E92E37}"/>
              </a:ext>
            </a:extLst>
          </p:cNvPr>
          <p:cNvSpPr/>
          <p:nvPr/>
        </p:nvSpPr>
        <p:spPr>
          <a:xfrm>
            <a:off x="4882373" y="5748236"/>
            <a:ext cx="2570891" cy="2570889"/>
          </a:xfrm>
          <a:prstGeom prst="ellipse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59C00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FACEE69A-B156-0249-A8E5-515B8D1C35F8}"/>
              </a:ext>
            </a:extLst>
          </p:cNvPr>
          <p:cNvSpPr/>
          <p:nvPr/>
        </p:nvSpPr>
        <p:spPr>
          <a:xfrm>
            <a:off x="11457927" y="5748236"/>
            <a:ext cx="2570891" cy="2570889"/>
          </a:xfrm>
          <a:prstGeom prst="ellipse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59C00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9D88F82-BF3B-E14D-AFA5-632CCD84AE17}"/>
              </a:ext>
            </a:extLst>
          </p:cNvPr>
          <p:cNvSpPr/>
          <p:nvPr/>
        </p:nvSpPr>
        <p:spPr>
          <a:xfrm>
            <a:off x="17849775" y="5695494"/>
            <a:ext cx="2570891" cy="2570889"/>
          </a:xfrm>
          <a:prstGeom prst="ellipse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59C00"/>
              </a:solidFill>
            </a:endParaRPr>
          </a:p>
        </p:txBody>
      </p:sp>
      <p:pic>
        <p:nvPicPr>
          <p:cNvPr id="33" name="Изображение 31">
            <a:extLst>
              <a:ext uri="{FF2B5EF4-FFF2-40B4-BE49-F238E27FC236}">
                <a16:creationId xmlns:a16="http://schemas.microsoft.com/office/drawing/2014/main" id="{9F6BE9A6-52FE-6A45-ACF2-48F125078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5322" y="6598282"/>
            <a:ext cx="966899" cy="920856"/>
          </a:xfrm>
          <a:prstGeom prst="rect">
            <a:avLst/>
          </a:prstGeom>
        </p:spPr>
      </p:pic>
      <p:pic>
        <p:nvPicPr>
          <p:cNvPr id="34" name="Изображение 32">
            <a:extLst>
              <a:ext uri="{FF2B5EF4-FFF2-40B4-BE49-F238E27FC236}">
                <a16:creationId xmlns:a16="http://schemas.microsoft.com/office/drawing/2014/main" id="{CD2634F0-9F93-5D47-8857-2D26CF55D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0854" y="6625781"/>
            <a:ext cx="1028731" cy="710314"/>
          </a:xfrm>
          <a:prstGeom prst="rect">
            <a:avLst/>
          </a:prstGeom>
        </p:spPr>
      </p:pic>
      <p:pic>
        <p:nvPicPr>
          <p:cNvPr id="35" name="Изображение 12">
            <a:extLst>
              <a:ext uri="{FF2B5EF4-FFF2-40B4-BE49-F238E27FC236}">
                <a16:creationId xmlns:a16="http://schemas.microsoft.com/office/drawing/2014/main" id="{E5DF46B2-6C8A-6242-A6A0-68157C5F5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4616" y="6576923"/>
            <a:ext cx="900013" cy="100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-6223898" y="2414953"/>
            <a:ext cx="8835960" cy="8835960"/>
          </a:xfrm>
          <a:prstGeom prst="ellipse">
            <a:avLst/>
          </a:prstGeom>
          <a:solidFill>
            <a:srgbClr val="FF8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8C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693826" y="2414953"/>
            <a:ext cx="8835960" cy="8835960"/>
          </a:xfrm>
          <a:prstGeom prst="ellipse">
            <a:avLst/>
          </a:prstGeom>
          <a:solidFill>
            <a:srgbClr val="FF8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59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9444" y="6325101"/>
            <a:ext cx="3204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Спасибо!</a:t>
            </a:r>
            <a:endParaRPr lang="en-US" sz="6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771" y="348234"/>
            <a:ext cx="2328606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09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44398</TotalTime>
  <Words>223</Words>
  <Application>Microsoft Macintosh PowerPoint</Application>
  <PresentationFormat>Произвольный</PresentationFormat>
  <Paragraphs>54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Awesome PPT</Manager>
  <Company>Awesome PPT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Пользователь Microsoft Office</cp:lastModifiedBy>
  <cp:revision>6252</cp:revision>
  <cp:lastPrinted>2016-11-23T15:38:34Z</cp:lastPrinted>
  <dcterms:created xsi:type="dcterms:W3CDTF">2014-11-12T21:47:38Z</dcterms:created>
  <dcterms:modified xsi:type="dcterms:W3CDTF">2018-10-09T15:09:24Z</dcterms:modified>
  <cp:category>Awesome PPT</cp:category>
</cp:coreProperties>
</file>